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946E-29D5-4BF6-8FC6-2B1294677D27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4374-CC02-4956-BCB9-435E22623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66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946E-29D5-4BF6-8FC6-2B1294677D27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4374-CC02-4956-BCB9-435E22623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51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946E-29D5-4BF6-8FC6-2B1294677D27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4374-CC02-4956-BCB9-435E22623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27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946E-29D5-4BF6-8FC6-2B1294677D27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4374-CC02-4956-BCB9-435E22623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07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946E-29D5-4BF6-8FC6-2B1294677D27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4374-CC02-4956-BCB9-435E22623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08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946E-29D5-4BF6-8FC6-2B1294677D27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4374-CC02-4956-BCB9-435E22623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78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946E-29D5-4BF6-8FC6-2B1294677D27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4374-CC02-4956-BCB9-435E22623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6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946E-29D5-4BF6-8FC6-2B1294677D27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4374-CC02-4956-BCB9-435E22623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862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946E-29D5-4BF6-8FC6-2B1294677D27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4374-CC02-4956-BCB9-435E22623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77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946E-29D5-4BF6-8FC6-2B1294677D27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4374-CC02-4956-BCB9-435E22623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1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946E-29D5-4BF6-8FC6-2B1294677D27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4374-CC02-4956-BCB9-435E22623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92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4946E-29D5-4BF6-8FC6-2B1294677D27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F4374-CC02-4956-BCB9-435E22623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9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507" y="-3346"/>
            <a:ext cx="9156986" cy="68646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7648" y="0"/>
            <a:ext cx="9144000" cy="2387600"/>
          </a:xfrm>
        </p:spPr>
        <p:txBody>
          <a:bodyPr/>
          <a:lstStyle/>
          <a:p>
            <a:r>
              <a:rPr lang="fr-FR" dirty="0" smtClean="0">
                <a:latin typeface="AR BLANCA" panose="02000000000000000000" pitchFamily="2" charset="0"/>
              </a:rPr>
              <a:t>Brezhoneg e </a:t>
            </a:r>
            <a:r>
              <a:rPr lang="fr-FR" dirty="0" err="1" smtClean="0">
                <a:latin typeface="AR BLANCA" panose="02000000000000000000" pitchFamily="2" charset="0"/>
              </a:rPr>
              <a:t>skolaj</a:t>
            </a:r>
            <a:r>
              <a:rPr lang="fr-FR" dirty="0" smtClean="0">
                <a:latin typeface="AR BLANCA" panose="02000000000000000000" pitchFamily="2" charset="0"/>
              </a:rPr>
              <a:t> </a:t>
            </a:r>
            <a:r>
              <a:rPr lang="fr-FR" dirty="0" err="1" smtClean="0">
                <a:latin typeface="AR BLANCA" panose="02000000000000000000" pitchFamily="2" charset="0"/>
              </a:rPr>
              <a:t>Kerallan</a:t>
            </a:r>
            <a:r>
              <a:rPr lang="fr-FR" dirty="0" smtClean="0">
                <a:latin typeface="AR BLANCA" panose="02000000000000000000" pitchFamily="2" charset="0"/>
              </a:rPr>
              <a:t> </a:t>
            </a:r>
            <a:r>
              <a:rPr lang="fr-FR" dirty="0" err="1" smtClean="0">
                <a:latin typeface="AR BLANCA" panose="02000000000000000000" pitchFamily="2" charset="0"/>
              </a:rPr>
              <a:t>Plouzane</a:t>
            </a:r>
            <a:r>
              <a:rPr lang="fr-FR" dirty="0" smtClean="0">
                <a:latin typeface="AR BLANCA" panose="02000000000000000000" pitchFamily="2" charset="0"/>
              </a:rPr>
              <a:t>!</a:t>
            </a:r>
            <a:endParaRPr lang="fr-FR" dirty="0">
              <a:latin typeface="AR BLANCA" panose="020000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37648" y="5866645"/>
            <a:ext cx="9144000" cy="1061653"/>
          </a:xfrm>
        </p:spPr>
        <p:txBody>
          <a:bodyPr/>
          <a:lstStyle/>
          <a:p>
            <a:r>
              <a:rPr lang="fr-FR" dirty="0" err="1" smtClean="0"/>
              <a:t>Hentenn</a:t>
            </a:r>
            <a:r>
              <a:rPr lang="fr-FR" dirty="0" smtClean="0"/>
              <a:t> </a:t>
            </a:r>
            <a:r>
              <a:rPr lang="fr-FR" dirty="0" err="1" smtClean="0"/>
              <a:t>divyezhek</a:t>
            </a:r>
            <a:r>
              <a:rPr lang="fr-FR" dirty="0" smtClean="0"/>
              <a:t> </a:t>
            </a:r>
            <a:r>
              <a:rPr lang="fr-FR" dirty="0" err="1" smtClean="0"/>
              <a:t>skolaj</a:t>
            </a:r>
            <a:r>
              <a:rPr lang="fr-FR" dirty="0" smtClean="0"/>
              <a:t> Ker al Lann – </a:t>
            </a:r>
            <a:r>
              <a:rPr lang="fr-FR" dirty="0" err="1" smtClean="0"/>
              <a:t>Plouzane</a:t>
            </a:r>
            <a:r>
              <a:rPr lang="fr-FR" dirty="0" smtClean="0"/>
              <a:t> (</a:t>
            </a:r>
            <a:r>
              <a:rPr lang="fr-FR" dirty="0" err="1" smtClean="0"/>
              <a:t>Bro</a:t>
            </a:r>
            <a:r>
              <a:rPr lang="fr-FR" dirty="0" smtClean="0"/>
              <a:t> </a:t>
            </a:r>
            <a:r>
              <a:rPr lang="fr-FR" dirty="0" err="1" smtClean="0"/>
              <a:t>Leon</a:t>
            </a:r>
            <a:r>
              <a:rPr lang="fr-FR" dirty="0" smtClean="0"/>
              <a:t>)</a:t>
            </a:r>
          </a:p>
          <a:p>
            <a:r>
              <a:rPr lang="fr-FR" dirty="0" smtClean="0"/>
              <a:t>La filière bilingue du collège de </a:t>
            </a:r>
            <a:r>
              <a:rPr lang="fr-FR" dirty="0" err="1" smtClean="0"/>
              <a:t>Kerallan</a:t>
            </a:r>
            <a:r>
              <a:rPr lang="fr-FR" dirty="0" smtClean="0"/>
              <a:t> – Plouzané (29)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176" y="2387600"/>
            <a:ext cx="4630580" cy="34729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61695">
            <a:off x="240737" y="243761"/>
            <a:ext cx="1400322" cy="138971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4676" y="267431"/>
            <a:ext cx="1078294" cy="9263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292" y="4590296"/>
            <a:ext cx="1146147" cy="190821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4676" y="5556688"/>
            <a:ext cx="1304657" cy="130465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84" y="2387600"/>
            <a:ext cx="1414395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59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370" y="-6691"/>
            <a:ext cx="9156986" cy="68646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7507" y="136348"/>
            <a:ext cx="10515600" cy="1325563"/>
          </a:xfrm>
        </p:spPr>
        <p:txBody>
          <a:bodyPr/>
          <a:lstStyle/>
          <a:p>
            <a:r>
              <a:rPr lang="fr-FR" dirty="0" smtClean="0">
                <a:latin typeface="AR ESSENCE" panose="02000000000000000000" pitchFamily="2" charset="0"/>
              </a:rPr>
              <a:t>Venez chez nous, y’aura du goût pour </a:t>
            </a:r>
            <a:r>
              <a:rPr lang="fr-FR" dirty="0" smtClean="0">
                <a:latin typeface="AR ESSENCE" panose="02000000000000000000" pitchFamily="2" charset="0"/>
              </a:rPr>
              <a:t>sûr !!!</a:t>
            </a:r>
            <a:endParaRPr lang="fr-FR" dirty="0">
              <a:latin typeface="AR ESSENCE" panose="02000000000000000000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1915" y="1318913"/>
            <a:ext cx="1441192" cy="123813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97360"/>
            <a:ext cx="1303691" cy="130369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/>
          <a:srcRect t="32924"/>
          <a:stretch/>
        </p:blipFill>
        <p:spPr>
          <a:xfrm>
            <a:off x="2158954" y="1937982"/>
            <a:ext cx="7397092" cy="37196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111019">
            <a:off x="195628" y="3117638"/>
            <a:ext cx="894007" cy="8402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63283">
            <a:off x="195628" y="495564"/>
            <a:ext cx="709539" cy="118256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3841" y="3425654"/>
            <a:ext cx="1438781" cy="123759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91915" y="5413982"/>
            <a:ext cx="1438781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06407" y="0"/>
            <a:ext cx="9152494" cy="68613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AR ESSENCE" panose="02000000000000000000" pitchFamily="2" charset="0"/>
              </a:rPr>
              <a:t>3 </a:t>
            </a:r>
            <a:r>
              <a:rPr lang="fr-FR" dirty="0" err="1" smtClean="0">
                <a:latin typeface="AR ESSENCE" panose="02000000000000000000" pitchFamily="2" charset="0"/>
              </a:rPr>
              <a:t>eurvezh</a:t>
            </a:r>
            <a:r>
              <a:rPr lang="fr-FR" dirty="0" smtClean="0">
                <a:latin typeface="AR ESSENCE" panose="02000000000000000000" pitchFamily="2" charset="0"/>
              </a:rPr>
              <a:t> Brezhoneg </a:t>
            </a:r>
            <a:r>
              <a:rPr lang="fr-FR" dirty="0" err="1" smtClean="0">
                <a:latin typeface="AR ESSENCE" panose="02000000000000000000" pitchFamily="2" charset="0"/>
              </a:rPr>
              <a:t>dre</a:t>
            </a:r>
            <a:r>
              <a:rPr lang="fr-FR" dirty="0" smtClean="0">
                <a:latin typeface="AR ESSENCE" panose="02000000000000000000" pitchFamily="2" charset="0"/>
              </a:rPr>
              <a:t> </a:t>
            </a:r>
            <a:r>
              <a:rPr lang="fr-FR" dirty="0" err="1" smtClean="0">
                <a:latin typeface="AR ESSENCE" panose="02000000000000000000" pitchFamily="2" charset="0"/>
              </a:rPr>
              <a:t>sizhun</a:t>
            </a:r>
            <a:r>
              <a:rPr lang="fr-FR" dirty="0" smtClean="0">
                <a:latin typeface="AR ESSENCE" panose="02000000000000000000" pitchFamily="2" charset="0"/>
              </a:rPr>
              <a:t/>
            </a:r>
            <a:br>
              <a:rPr lang="fr-FR" dirty="0" smtClean="0">
                <a:latin typeface="AR ESSENCE" panose="02000000000000000000" pitchFamily="2" charset="0"/>
              </a:rPr>
            </a:br>
            <a:r>
              <a:rPr lang="fr-FR" dirty="0" smtClean="0">
                <a:solidFill>
                  <a:srgbClr val="FF0000"/>
                </a:solidFill>
                <a:latin typeface="AR ESSENCE" panose="02000000000000000000" pitchFamily="2" charset="0"/>
              </a:rPr>
              <a:t>                              3 heures / semaine</a:t>
            </a:r>
            <a:br>
              <a:rPr lang="fr-FR" dirty="0" smtClean="0">
                <a:solidFill>
                  <a:srgbClr val="FF0000"/>
                </a:solidFill>
                <a:latin typeface="AR ESSENCE" panose="02000000000000000000" pitchFamily="2" charset="0"/>
              </a:rPr>
            </a:br>
            <a:r>
              <a:rPr lang="fr-FR" dirty="0" smtClean="0">
                <a:solidFill>
                  <a:srgbClr val="FF0000"/>
                </a:solidFill>
                <a:latin typeface="AR ESSENCE" panose="02000000000000000000" pitchFamily="2" charset="0"/>
              </a:rPr>
              <a:t>                                                                      </a:t>
            </a:r>
            <a:endParaRPr lang="fr-FR" dirty="0">
              <a:solidFill>
                <a:srgbClr val="FF0000"/>
              </a:solidFill>
              <a:latin typeface="AR ESSENCE" panose="02000000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 smtClean="0"/>
              <a:t>Barregezhioù</a:t>
            </a:r>
            <a:r>
              <a:rPr lang="fr-FR" dirty="0" smtClean="0"/>
              <a:t> </a:t>
            </a:r>
            <a:r>
              <a:rPr lang="fr-FR" dirty="0" err="1" smtClean="0"/>
              <a:t>labouret</a:t>
            </a:r>
            <a:r>
              <a:rPr lang="fr-FR" dirty="0" smtClean="0"/>
              <a:t>: </a:t>
            </a:r>
            <a:r>
              <a:rPr lang="fr-FR" dirty="0" err="1" smtClean="0"/>
              <a:t>Kompren</a:t>
            </a:r>
            <a:r>
              <a:rPr lang="fr-FR" dirty="0" smtClean="0"/>
              <a:t>, </a:t>
            </a:r>
            <a:r>
              <a:rPr lang="fr-FR" dirty="0" err="1" smtClean="0"/>
              <a:t>lenn</a:t>
            </a:r>
            <a:r>
              <a:rPr lang="fr-FR" dirty="0" smtClean="0"/>
              <a:t>, </a:t>
            </a:r>
            <a:r>
              <a:rPr lang="fr-FR" dirty="0" err="1" smtClean="0"/>
              <a:t>skrivañ</a:t>
            </a:r>
            <a:r>
              <a:rPr lang="fr-FR" dirty="0" smtClean="0"/>
              <a:t> ha </a:t>
            </a:r>
            <a:r>
              <a:rPr lang="fr-FR" dirty="0" err="1" smtClean="0"/>
              <a:t>komz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                          </a:t>
            </a:r>
            <a:r>
              <a:rPr lang="fr-FR" dirty="0" smtClean="0">
                <a:solidFill>
                  <a:srgbClr val="FF0000"/>
                </a:solidFill>
              </a:rPr>
              <a:t>Compétences travaillées: Lire, écrire, comprendre, parler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 smtClean="0"/>
              <a:t>Labourioù</a:t>
            </a:r>
            <a:r>
              <a:rPr lang="fr-FR" dirty="0" smtClean="0"/>
              <a:t> </a:t>
            </a:r>
            <a:r>
              <a:rPr lang="fr-FR" dirty="0" err="1" smtClean="0"/>
              <a:t>hiniennel</a:t>
            </a:r>
            <a:r>
              <a:rPr lang="fr-FR" dirty="0" smtClean="0"/>
              <a:t> / a-</a:t>
            </a:r>
            <a:r>
              <a:rPr lang="fr-FR" dirty="0" err="1" smtClean="0"/>
              <a:t>stroll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                                                                       </a:t>
            </a:r>
            <a:r>
              <a:rPr lang="fr-FR" dirty="0" smtClean="0">
                <a:solidFill>
                  <a:srgbClr val="FF0000"/>
                </a:solidFill>
              </a:rPr>
              <a:t>Travaux personnels en groupe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893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507" y="-3346"/>
            <a:ext cx="9156986" cy="68646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R BLANCA" panose="02000000000000000000" pitchFamily="2" charset="0"/>
              </a:rPr>
              <a:t>3 </a:t>
            </a:r>
            <a:r>
              <a:rPr lang="fr-FR" dirty="0" err="1" smtClean="0">
                <a:solidFill>
                  <a:srgbClr val="FF0000"/>
                </a:solidFill>
                <a:latin typeface="AR BLANCA" panose="02000000000000000000" pitchFamily="2" charset="0"/>
              </a:rPr>
              <a:t>eurvezh</a:t>
            </a:r>
            <a:r>
              <a:rPr lang="fr-FR" dirty="0" smtClean="0">
                <a:solidFill>
                  <a:srgbClr val="FF0000"/>
                </a:solidFill>
                <a:latin typeface="AR BLANCA" panose="02000000000000000000" pitchFamily="2" charset="0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AR BLANCA" panose="02000000000000000000" pitchFamily="2" charset="0"/>
              </a:rPr>
              <a:t>Istor</a:t>
            </a:r>
            <a:r>
              <a:rPr lang="fr-FR" dirty="0" smtClean="0">
                <a:solidFill>
                  <a:srgbClr val="FF0000"/>
                </a:solidFill>
                <a:latin typeface="AR BLANCA" panose="02000000000000000000" pitchFamily="2" charset="0"/>
              </a:rPr>
              <a:t>-</a:t>
            </a:r>
            <a:r>
              <a:rPr lang="fr-FR" dirty="0" err="1" smtClean="0">
                <a:solidFill>
                  <a:srgbClr val="FF0000"/>
                </a:solidFill>
                <a:latin typeface="AR BLANCA" panose="02000000000000000000" pitchFamily="2" charset="0"/>
              </a:rPr>
              <a:t>Geografiezh</a:t>
            </a:r>
            <a:r>
              <a:rPr lang="fr-FR" dirty="0" smtClean="0">
                <a:solidFill>
                  <a:srgbClr val="FF0000"/>
                </a:solidFill>
                <a:latin typeface="AR BLANCA" panose="02000000000000000000" pitchFamily="2" charset="0"/>
              </a:rPr>
              <a:t>-DK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                </a:t>
            </a:r>
            <a:r>
              <a:rPr lang="fr-FR" dirty="0" smtClean="0">
                <a:latin typeface="AR BLANCA" panose="02000000000000000000" pitchFamily="2" charset="0"/>
              </a:rPr>
              <a:t>3 heures d’Histoire-Géographie-EMC</a:t>
            </a:r>
            <a:endParaRPr lang="fr-FR" dirty="0">
              <a:latin typeface="AR BLANCA" panose="02000000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DNL ( Discipline non linguistique) - E brezhoneg / En breton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Programme national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Même principe: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err="1" smtClean="0"/>
              <a:t>Barregezhioù</a:t>
            </a:r>
            <a:r>
              <a:rPr lang="fr-FR" dirty="0" smtClean="0"/>
              <a:t> </a:t>
            </a:r>
            <a:r>
              <a:rPr lang="fr-FR" dirty="0" err="1" smtClean="0"/>
              <a:t>labouret</a:t>
            </a:r>
            <a:r>
              <a:rPr lang="fr-FR" dirty="0" smtClean="0"/>
              <a:t>: </a:t>
            </a:r>
            <a:r>
              <a:rPr lang="fr-FR" dirty="0" err="1" smtClean="0"/>
              <a:t>Kompren</a:t>
            </a:r>
            <a:r>
              <a:rPr lang="fr-FR" dirty="0" smtClean="0"/>
              <a:t>, </a:t>
            </a:r>
            <a:r>
              <a:rPr lang="fr-FR" dirty="0" err="1" smtClean="0"/>
              <a:t>lenn</a:t>
            </a:r>
            <a:r>
              <a:rPr lang="fr-FR" dirty="0" smtClean="0"/>
              <a:t>, </a:t>
            </a:r>
            <a:r>
              <a:rPr lang="fr-FR" dirty="0" err="1" smtClean="0"/>
              <a:t>skrivañ</a:t>
            </a:r>
            <a:r>
              <a:rPr lang="fr-FR" dirty="0" smtClean="0"/>
              <a:t> ha </a:t>
            </a:r>
            <a:r>
              <a:rPr lang="fr-FR" dirty="0" err="1" smtClean="0"/>
              <a:t>komz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                       </a:t>
            </a:r>
            <a:r>
              <a:rPr lang="fr-FR" dirty="0" smtClean="0">
                <a:solidFill>
                  <a:srgbClr val="FF0000"/>
                </a:solidFill>
              </a:rPr>
              <a:t>Compétences travaillées: Lire, écrire, comprendre, parler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err="1" smtClean="0"/>
              <a:t>Labourioù</a:t>
            </a:r>
            <a:r>
              <a:rPr lang="fr-FR" dirty="0" smtClean="0"/>
              <a:t> </a:t>
            </a:r>
            <a:r>
              <a:rPr lang="fr-FR" dirty="0" err="1" smtClean="0"/>
              <a:t>hiniennel</a:t>
            </a:r>
            <a:r>
              <a:rPr lang="fr-FR" dirty="0" smtClean="0"/>
              <a:t> / a-</a:t>
            </a:r>
            <a:r>
              <a:rPr lang="fr-FR" dirty="0" err="1" smtClean="0"/>
              <a:t>stroll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                                                                      </a:t>
            </a:r>
            <a:r>
              <a:rPr lang="fr-FR" dirty="0" smtClean="0">
                <a:solidFill>
                  <a:srgbClr val="FF0000"/>
                </a:solidFill>
              </a:rPr>
              <a:t> Travaux personnels en groupe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578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507" y="-3346"/>
            <a:ext cx="9156986" cy="68646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>
                <a:latin typeface="AR BLANCA" panose="02000000000000000000" pitchFamily="2" charset="0"/>
              </a:rPr>
              <a:t>Raktresoù</a:t>
            </a:r>
            <a:r>
              <a:rPr lang="fr-FR" dirty="0" smtClean="0">
                <a:latin typeface="AR BLANCA" panose="02000000000000000000" pitchFamily="2" charset="0"/>
              </a:rPr>
              <a:t> a-</a:t>
            </a:r>
            <a:r>
              <a:rPr lang="fr-FR" dirty="0" err="1" smtClean="0">
                <a:latin typeface="AR BLANCA" panose="02000000000000000000" pitchFamily="2" charset="0"/>
              </a:rPr>
              <a:t>bep</a:t>
            </a:r>
            <a:r>
              <a:rPr lang="fr-FR" dirty="0" smtClean="0">
                <a:latin typeface="AR BLANCA" panose="02000000000000000000" pitchFamily="2" charset="0"/>
              </a:rPr>
              <a:t> </a:t>
            </a:r>
            <a:r>
              <a:rPr lang="fr-FR" dirty="0" err="1" smtClean="0">
                <a:latin typeface="AR BLANCA" panose="02000000000000000000" pitchFamily="2" charset="0"/>
              </a:rPr>
              <a:t>seurt</a:t>
            </a:r>
            <a:r>
              <a:rPr lang="fr-FR" dirty="0" smtClean="0">
                <a:latin typeface="AR BLANCA" panose="02000000000000000000" pitchFamily="2" charset="0"/>
              </a:rPr>
              <a:t/>
            </a:r>
            <a:br>
              <a:rPr lang="fr-FR" dirty="0" smtClean="0">
                <a:latin typeface="AR BLANCA" panose="02000000000000000000" pitchFamily="2" charset="0"/>
              </a:rPr>
            </a:br>
            <a:r>
              <a:rPr lang="fr-FR" dirty="0">
                <a:latin typeface="AR BLANCA" panose="02000000000000000000" pitchFamily="2" charset="0"/>
              </a:rPr>
              <a:t> </a:t>
            </a:r>
            <a:r>
              <a:rPr lang="fr-FR" dirty="0" smtClean="0">
                <a:latin typeface="AR BLANCA" panose="02000000000000000000" pitchFamily="2" charset="0"/>
              </a:rPr>
              <a:t>                       </a:t>
            </a:r>
            <a:r>
              <a:rPr lang="fr-FR" dirty="0" smtClean="0">
                <a:solidFill>
                  <a:srgbClr val="FF0000"/>
                </a:solidFill>
                <a:latin typeface="AR BLANCA" panose="02000000000000000000" pitchFamily="2" charset="0"/>
              </a:rPr>
              <a:t>Des projets de toutes sortes!</a:t>
            </a:r>
            <a:endParaRPr lang="fr-FR" dirty="0">
              <a:solidFill>
                <a:srgbClr val="FF0000"/>
              </a:solidFill>
              <a:latin typeface="AR BLANCA" panose="02000000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Des sorties </a:t>
            </a:r>
            <a:r>
              <a:rPr lang="fr-FR" dirty="0" smtClean="0"/>
              <a:t>(</a:t>
            </a:r>
            <a:r>
              <a:rPr lang="fr-FR" dirty="0" err="1" smtClean="0"/>
              <a:t>Océanopolis</a:t>
            </a:r>
            <a:r>
              <a:rPr lang="fr-FR" dirty="0" smtClean="0"/>
              <a:t>, EPHAD de Plouzané, Voyage d’intégration à </a:t>
            </a:r>
            <a:r>
              <a:rPr lang="fr-FR" dirty="0" err="1" smtClean="0"/>
              <a:t>Santec</a:t>
            </a:r>
            <a:r>
              <a:rPr lang="fr-FR" dirty="0" smtClean="0"/>
              <a:t>,…)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Des rencontres </a:t>
            </a:r>
            <a:r>
              <a:rPr lang="fr-FR" dirty="0" smtClean="0"/>
              <a:t>(Député de circonscription Jean-Luc </a:t>
            </a:r>
            <a:r>
              <a:rPr lang="fr-FR" dirty="0" err="1" smtClean="0"/>
              <a:t>Bleunven</a:t>
            </a:r>
            <a:r>
              <a:rPr lang="fr-FR" dirty="0" smtClean="0"/>
              <a:t>, Conseiller municipal de Plouzané Yann-</a:t>
            </a:r>
            <a:r>
              <a:rPr lang="fr-FR" dirty="0" err="1" smtClean="0"/>
              <a:t>Fañch</a:t>
            </a:r>
            <a:r>
              <a:rPr lang="fr-FR" dirty="0" smtClean="0"/>
              <a:t> </a:t>
            </a:r>
            <a:r>
              <a:rPr lang="fr-FR" dirty="0" err="1" smtClean="0"/>
              <a:t>Kerneis</a:t>
            </a:r>
            <a:r>
              <a:rPr lang="fr-FR" dirty="0" smtClean="0"/>
              <a:t>,…)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Des projets </a:t>
            </a:r>
            <a:r>
              <a:rPr lang="fr-FR" dirty="0" smtClean="0"/>
              <a:t>en établissement et en dehors ( Signalétique bilingue, garnissage d’œuvres en Breton de la médiathèque/CDI, participation au Projet Jeunes </a:t>
            </a:r>
            <a:r>
              <a:rPr lang="fr-FR" dirty="0" err="1" smtClean="0"/>
              <a:t>Reporterr</a:t>
            </a:r>
            <a:r>
              <a:rPr lang="fr-FR" dirty="0" smtClean="0"/>
              <a:t>, veillées à Plouzané,…)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Des liaisons avec les écoles élémentaires </a:t>
            </a:r>
            <a:r>
              <a:rPr lang="fr-FR" dirty="0" smtClean="0"/>
              <a:t>(Liaisons CM2-6</a:t>
            </a:r>
            <a:r>
              <a:rPr lang="fr-FR" baseline="30000" dirty="0" smtClean="0"/>
              <a:t>ème</a:t>
            </a:r>
            <a:r>
              <a:rPr lang="fr-FR" dirty="0" smtClean="0"/>
              <a:t> à </a:t>
            </a:r>
            <a:r>
              <a:rPr lang="fr-FR" dirty="0" err="1" smtClean="0"/>
              <a:t>Plougonvelin</a:t>
            </a:r>
            <a:r>
              <a:rPr lang="fr-FR" dirty="0" smtClean="0"/>
              <a:t>, </a:t>
            </a:r>
            <a:r>
              <a:rPr lang="fr-FR" dirty="0" err="1" smtClean="0"/>
              <a:t>Milizac</a:t>
            </a:r>
            <a:r>
              <a:rPr lang="fr-FR" dirty="0" smtClean="0"/>
              <a:t>, Plouzané)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6337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60" y="1363763"/>
            <a:ext cx="5454818" cy="40833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441" y="204188"/>
            <a:ext cx="5620940" cy="42138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ZoneTexte 7"/>
          <p:cNvSpPr txBox="1"/>
          <p:nvPr/>
        </p:nvSpPr>
        <p:spPr>
          <a:xfrm>
            <a:off x="352699" y="5770307"/>
            <a:ext cx="5049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Des rencontres!</a:t>
            </a:r>
          </a:p>
          <a:p>
            <a:r>
              <a:rPr lang="fr-FR" sz="1600" dirty="0" smtClean="0"/>
              <a:t>Visite du député de la </a:t>
            </a:r>
            <a:r>
              <a:rPr lang="fr-FR" sz="1600" dirty="0" err="1" smtClean="0"/>
              <a:t>circounscription</a:t>
            </a:r>
            <a:r>
              <a:rPr lang="fr-FR" sz="1600" dirty="0" smtClean="0"/>
              <a:t> Iroise Jean-Luc </a:t>
            </a:r>
            <a:r>
              <a:rPr lang="fr-FR" sz="1600" dirty="0" err="1" smtClean="0"/>
              <a:t>Bleunven</a:t>
            </a:r>
            <a:r>
              <a:rPr lang="fr-FR" sz="1600" dirty="0" smtClean="0"/>
              <a:t> pour l’inauguration de la filière </a:t>
            </a:r>
            <a:r>
              <a:rPr lang="fr-FR" sz="1600" dirty="0"/>
              <a:t>en Octobre </a:t>
            </a:r>
            <a:r>
              <a:rPr lang="fr-FR" sz="1600" dirty="0" smtClean="0"/>
              <a:t>2016.</a:t>
            </a:r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6375441" y="4708478"/>
            <a:ext cx="56209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Entrée en matière dans l’établissement!</a:t>
            </a:r>
          </a:p>
          <a:p>
            <a:endParaRPr lang="fr-FR" dirty="0"/>
          </a:p>
          <a:p>
            <a:r>
              <a:rPr lang="fr-FR" dirty="0" smtClean="0"/>
              <a:t>Découverte et sensibilisation au nouveau fond BRETON au CDI du collège ainsi que des  travaux sur une signalétique en Breton.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720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32" y="0"/>
            <a:ext cx="10717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72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507" y="-3346"/>
            <a:ext cx="9156986" cy="68646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666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L’investissement des élèves et des parents: </a:t>
            </a:r>
            <a:br>
              <a:rPr lang="fr-FR" sz="3600" dirty="0" smtClean="0"/>
            </a:br>
            <a:r>
              <a:rPr lang="fr-FR" sz="3600" dirty="0" smtClean="0">
                <a:solidFill>
                  <a:srgbClr val="00B050"/>
                </a:solidFill>
              </a:rPr>
              <a:t>une logique et aide précieuse </a:t>
            </a:r>
            <a:endParaRPr lang="fr-FR" sz="3600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Encourager l’élève </a:t>
            </a:r>
            <a:r>
              <a:rPr lang="fr-FR" dirty="0" smtClean="0"/>
              <a:t>– </a:t>
            </a:r>
            <a:r>
              <a:rPr lang="fr-FR" u="sng" dirty="0" smtClean="0"/>
              <a:t>Petit contrat du Bretonnant: s’exprimer en langue cible pendant le cours.</a:t>
            </a:r>
          </a:p>
          <a:p>
            <a:r>
              <a:rPr lang="fr-FR" dirty="0">
                <a:solidFill>
                  <a:srgbClr val="00B050"/>
                </a:solidFill>
              </a:rPr>
              <a:t>D</a:t>
            </a:r>
            <a:r>
              <a:rPr lang="fr-FR" dirty="0" smtClean="0">
                <a:solidFill>
                  <a:srgbClr val="00B050"/>
                </a:solidFill>
              </a:rPr>
              <a:t>évelopper son autonomie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Adhérer à l’association des parents d’élèves</a:t>
            </a:r>
            <a:r>
              <a:rPr lang="fr-FR" dirty="0" smtClean="0"/>
              <a:t>, c’est aussi œuvrer pour le développement éducatif de votre enfant: plus d’enfants donc plus de professeurs et disciplines en Breton.</a:t>
            </a:r>
          </a:p>
          <a:p>
            <a:pPr marL="0" indent="0">
              <a:buNone/>
            </a:pPr>
            <a:r>
              <a:rPr lang="fr-FR" dirty="0" smtClean="0"/>
              <a:t>(Ex. Collège du pays des Abers: 6 professeurs bilingues, 6 disciplines en Breton (HG, Maths, Sport, Arts-Plastiques, Musique, Breton); 77 élèves, 10 % des effectifs du collège).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Développer une solidarité entre familles </a:t>
            </a:r>
            <a:r>
              <a:rPr lang="fr-FR" dirty="0" smtClean="0"/>
              <a:t>et faire des nouvelles rencontres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9210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507" y="-3346"/>
            <a:ext cx="9156986" cy="68646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 smtClean="0">
                <a:solidFill>
                  <a:srgbClr val="00B050"/>
                </a:solidFill>
              </a:rPr>
              <a:t>+</a:t>
            </a:r>
            <a:r>
              <a:rPr lang="fr-FR" dirty="0" smtClean="0"/>
              <a:t> de l’enseignement bilingue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50"/>
                </a:solidFill>
              </a:rPr>
              <a:t>Facilités dans l’apprentissage des langues</a:t>
            </a:r>
            <a:r>
              <a:rPr lang="fr-FR" dirty="0" smtClean="0"/>
              <a:t>. ( gymnastique cérébrale, développement des capacités d’apprentissage importantes (autonomie), méthodes différentes d’apprentissage (DNL, Façon différente de voir les choses car le Breton est une langue imagée).</a:t>
            </a:r>
          </a:p>
          <a:p>
            <a:r>
              <a:rPr lang="fr-FR" dirty="0" smtClean="0"/>
              <a:t>Un enseignement dans </a:t>
            </a:r>
            <a:r>
              <a:rPr lang="fr-FR" dirty="0" smtClean="0">
                <a:solidFill>
                  <a:srgbClr val="00B050"/>
                </a:solidFill>
              </a:rPr>
              <a:t>de bonnes conditions </a:t>
            </a:r>
            <a:r>
              <a:rPr lang="fr-FR" dirty="0" smtClean="0"/>
              <a:t>(faible effectifs, rapport avantagé car plus de proximité avec l’enseignant).</a:t>
            </a:r>
          </a:p>
          <a:p>
            <a:r>
              <a:rPr lang="fr-FR" dirty="0" smtClean="0"/>
              <a:t>Diplôme du </a:t>
            </a:r>
            <a:r>
              <a:rPr lang="fr-FR" dirty="0" smtClean="0">
                <a:solidFill>
                  <a:srgbClr val="00B050"/>
                </a:solidFill>
              </a:rPr>
              <a:t>DNB</a:t>
            </a:r>
            <a:r>
              <a:rPr lang="fr-FR" dirty="0" smtClean="0"/>
              <a:t>: HG et Mathématiques en breton.</a:t>
            </a:r>
          </a:p>
          <a:p>
            <a:r>
              <a:rPr lang="fr-FR" dirty="0" smtClean="0"/>
              <a:t>Diplôme du </a:t>
            </a:r>
            <a:r>
              <a:rPr lang="fr-FR" dirty="0" smtClean="0">
                <a:solidFill>
                  <a:srgbClr val="00B050"/>
                </a:solidFill>
              </a:rPr>
              <a:t>Baccalauréat</a:t>
            </a:r>
            <a:r>
              <a:rPr lang="fr-FR" dirty="0" smtClean="0"/>
              <a:t>: Option Breton (LV3) très avantageuse.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8562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507" y="-3346"/>
            <a:ext cx="9156986" cy="68646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latin typeface="AR BLANCA" panose="02000000000000000000" pitchFamily="2" charset="0"/>
              </a:rPr>
              <a:t>Questions récurrentes /  inquiétudes parentales</a:t>
            </a:r>
            <a:endParaRPr lang="fr-FR" sz="4000" dirty="0">
              <a:latin typeface="AR BLANCA" panose="02000000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Je ne parle pas Breton. Je ne pourrais pas l’aider pour ses devoirs…</a:t>
            </a:r>
          </a:p>
          <a:p>
            <a:r>
              <a:rPr lang="fr-FR" dirty="0" smtClean="0"/>
              <a:t>En HG, je n’arrive pas à suivre la leçon de mon enfant (</a:t>
            </a:r>
            <a:r>
              <a:rPr lang="fr-FR" dirty="0" err="1" smtClean="0"/>
              <a:t>léxique</a:t>
            </a:r>
            <a:r>
              <a:rPr lang="fr-FR" dirty="0" smtClean="0"/>
              <a:t>,…)</a:t>
            </a:r>
          </a:p>
          <a:p>
            <a:r>
              <a:rPr lang="fr-FR" dirty="0" smtClean="0"/>
              <a:t>Et après la 3</a:t>
            </a:r>
            <a:r>
              <a:rPr lang="fr-FR" baseline="30000" dirty="0" smtClean="0"/>
              <a:t>ème</a:t>
            </a:r>
            <a:r>
              <a:rPr lang="fr-FR" dirty="0" smtClean="0"/>
              <a:t>? L’enseignement peut-il se poursuivre?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3600" dirty="0" err="1" smtClean="0">
                <a:solidFill>
                  <a:schemeClr val="accent6">
                    <a:lumMod val="75000"/>
                  </a:schemeClr>
                </a:solidFill>
                <a:latin typeface="AR BLANCA" panose="02000000000000000000" pitchFamily="2" charset="0"/>
              </a:rPr>
              <a:t>Arabaat</a:t>
            </a:r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  <a:latin typeface="AR BLANCA" panose="02000000000000000000" pitchFamily="2" charset="0"/>
              </a:rPr>
              <a:t> </a:t>
            </a:r>
            <a:r>
              <a:rPr lang="fr-FR" sz="3600" dirty="0" err="1" smtClean="0">
                <a:solidFill>
                  <a:schemeClr val="accent6">
                    <a:lumMod val="75000"/>
                  </a:schemeClr>
                </a:solidFill>
                <a:latin typeface="AR BLANCA" panose="02000000000000000000" pitchFamily="2" charset="0"/>
              </a:rPr>
              <a:t>ober</a:t>
            </a:r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  <a:latin typeface="AR BLANCA" panose="02000000000000000000" pitchFamily="2" charset="0"/>
              </a:rPr>
              <a:t> </a:t>
            </a:r>
            <a:r>
              <a:rPr lang="fr-FR" sz="3600" dirty="0" err="1" smtClean="0">
                <a:solidFill>
                  <a:schemeClr val="accent6">
                    <a:lumMod val="75000"/>
                  </a:schemeClr>
                </a:solidFill>
                <a:latin typeface="AR BLANCA" panose="02000000000000000000" pitchFamily="2" charset="0"/>
              </a:rPr>
              <a:t>biloù</a:t>
            </a:r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  <a:latin typeface="AR BLANCA" panose="02000000000000000000" pitchFamily="2" charset="0"/>
              </a:rPr>
              <a:t>! Ne vous inquiétez pas !!</a:t>
            </a:r>
            <a:endParaRPr lang="fr-FR" sz="3600" dirty="0">
              <a:solidFill>
                <a:schemeClr val="accent6">
                  <a:lumMod val="75000"/>
                </a:schemeClr>
              </a:solidFill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2505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495</Words>
  <Application>Microsoft Office PowerPoint</Application>
  <PresentationFormat>Grand écran</PresentationFormat>
  <Paragraphs>53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 BLANCA</vt:lpstr>
      <vt:lpstr>AR ESSENCE</vt:lpstr>
      <vt:lpstr>Arial</vt:lpstr>
      <vt:lpstr>Calibri</vt:lpstr>
      <vt:lpstr>Calibri Light</vt:lpstr>
      <vt:lpstr>Thème Office</vt:lpstr>
      <vt:lpstr>Brezhoneg e skolaj Kerallan Plouzane!</vt:lpstr>
      <vt:lpstr>3 eurvezh Brezhoneg dre sizhun                               3 heures / semaine                                                                       </vt:lpstr>
      <vt:lpstr>3 eurvezh Istor-Geografiezh-DK                  3 heures d’Histoire-Géographie-EMC</vt:lpstr>
      <vt:lpstr>Raktresoù a-bep seurt                         Des projets de toutes sortes!</vt:lpstr>
      <vt:lpstr>Présentation PowerPoint</vt:lpstr>
      <vt:lpstr>Présentation PowerPoint</vt:lpstr>
      <vt:lpstr>L’investissement des élèves et des parents:  une logique et aide précieuse </vt:lpstr>
      <vt:lpstr>Les + de l’enseignement bilingue </vt:lpstr>
      <vt:lpstr>Questions récurrentes /  inquiétudes parentales</vt:lpstr>
      <vt:lpstr>Venez chez nous, y’aura du goût pour sûr 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Brezhoneg e skolaj Kerallan Plouzane!</dc:title>
  <dc:creator>Yoann an Nedeleg</dc:creator>
  <cp:lastModifiedBy>Yoann an Nedeleg</cp:lastModifiedBy>
  <cp:revision>10</cp:revision>
  <dcterms:created xsi:type="dcterms:W3CDTF">2017-01-24T08:23:02Z</dcterms:created>
  <dcterms:modified xsi:type="dcterms:W3CDTF">2017-01-25T21:31:31Z</dcterms:modified>
</cp:coreProperties>
</file>